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1"/>
  </p:notesMasterIdLst>
  <p:sldIdLst>
    <p:sldId id="256" r:id="rId2"/>
    <p:sldId id="257" r:id="rId3"/>
    <p:sldId id="318" r:id="rId4"/>
    <p:sldId id="296" r:id="rId5"/>
    <p:sldId id="311" r:id="rId6"/>
    <p:sldId id="313" r:id="rId7"/>
    <p:sldId id="261" r:id="rId8"/>
    <p:sldId id="321" r:id="rId9"/>
    <p:sldId id="293" r:id="rId10"/>
    <p:sldId id="290" r:id="rId11"/>
    <p:sldId id="270" r:id="rId12"/>
    <p:sldId id="295" r:id="rId13"/>
    <p:sldId id="263" r:id="rId14"/>
    <p:sldId id="305" r:id="rId15"/>
    <p:sldId id="297" r:id="rId16"/>
    <p:sldId id="298" r:id="rId17"/>
    <p:sldId id="266" r:id="rId18"/>
    <p:sldId id="299" r:id="rId19"/>
    <p:sldId id="300" r:id="rId20"/>
    <p:sldId id="304" r:id="rId21"/>
    <p:sldId id="302" r:id="rId22"/>
    <p:sldId id="303" r:id="rId23"/>
    <p:sldId id="306" r:id="rId24"/>
    <p:sldId id="316" r:id="rId25"/>
    <p:sldId id="323" r:id="rId26"/>
    <p:sldId id="307" r:id="rId27"/>
    <p:sldId id="308" r:id="rId28"/>
    <p:sldId id="322" r:id="rId29"/>
    <p:sldId id="315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3C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98" autoAdjust="0"/>
    <p:restoredTop sz="93632" autoAdjust="0"/>
  </p:normalViewPr>
  <p:slideViewPr>
    <p:cSldViewPr>
      <p:cViewPr>
        <p:scale>
          <a:sx n="66" d="100"/>
          <a:sy n="66" d="100"/>
        </p:scale>
        <p:origin x="-1764" y="-162"/>
      </p:cViewPr>
      <p:guideLst>
        <p:guide orient="horz" pos="2160"/>
        <p:guide pos="292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0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AF7D7E-4FA0-4692-B6A5-313E86F3BFC2}" type="doc">
      <dgm:prSet loTypeId="urn:microsoft.com/office/officeart/2009/3/layout/PlusandMinus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BC2F91-5085-4A98-AF7A-97C8F9548EF4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2EAC7E9A-7307-4BBB-A466-F8CB7E0B1B87}" type="parTrans" cxnId="{65155374-EF53-4B21-B640-C2D68E83CE2C}">
      <dgm:prSet/>
      <dgm:spPr/>
      <dgm:t>
        <a:bodyPr/>
        <a:lstStyle/>
        <a:p>
          <a:endParaRPr lang="en-US"/>
        </a:p>
      </dgm:t>
    </dgm:pt>
    <dgm:pt modelId="{650DAA8C-D58F-493C-AA80-B399BC298FA0}" type="sibTrans" cxnId="{65155374-EF53-4B21-B640-C2D68E83CE2C}">
      <dgm:prSet/>
      <dgm:spPr/>
      <dgm:t>
        <a:bodyPr/>
        <a:lstStyle/>
        <a:p>
          <a:endParaRPr lang="en-US"/>
        </a:p>
      </dgm:t>
    </dgm:pt>
    <dgm:pt modelId="{B3307947-BF5A-4713-A497-FBE48CD623B9}">
      <dgm:prSet phldrT="[Text]" custT="1"/>
      <dgm:spPr/>
      <dgm:t>
        <a:bodyPr/>
        <a:lstStyle/>
        <a:p>
          <a:r>
            <a:rPr lang="en-US" sz="2800" dirty="0" smtClean="0"/>
            <a:t> </a:t>
          </a:r>
          <a:endParaRPr lang="en-US" sz="2800" dirty="0"/>
        </a:p>
      </dgm:t>
    </dgm:pt>
    <dgm:pt modelId="{813C88C0-D026-4E4A-84DF-F185479B17D4}" type="parTrans" cxnId="{7C26DE57-E6CA-4FC9-9DA6-1FE305D408AF}">
      <dgm:prSet/>
      <dgm:spPr/>
      <dgm:t>
        <a:bodyPr/>
        <a:lstStyle/>
        <a:p>
          <a:endParaRPr lang="en-US"/>
        </a:p>
      </dgm:t>
    </dgm:pt>
    <dgm:pt modelId="{8A1E3EBF-96BD-4FE4-8A89-9B1A9DD74EC6}" type="sibTrans" cxnId="{7C26DE57-E6CA-4FC9-9DA6-1FE305D408AF}">
      <dgm:prSet/>
      <dgm:spPr/>
      <dgm:t>
        <a:bodyPr/>
        <a:lstStyle/>
        <a:p>
          <a:endParaRPr lang="en-US"/>
        </a:p>
      </dgm:t>
    </dgm:pt>
    <dgm:pt modelId="{EFBBB64D-544E-4936-8E31-2B2D9614963B}" type="pres">
      <dgm:prSet presAssocID="{A7AF7D7E-4FA0-4692-B6A5-313E86F3BFC2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D9D411B-0DBD-46B4-BB7D-5F3198E0C91E}" type="pres">
      <dgm:prSet presAssocID="{A7AF7D7E-4FA0-4692-B6A5-313E86F3BFC2}" presName="Background" presStyleLbl="bgImgPlace1" presStyleIdx="0" presStyleCnt="1"/>
      <dgm:spPr/>
    </dgm:pt>
    <dgm:pt modelId="{30B8249E-E697-455B-A412-623CB3835643}" type="pres">
      <dgm:prSet presAssocID="{A7AF7D7E-4FA0-4692-B6A5-313E86F3BFC2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268DBF-B83E-4672-856B-0E98D8AE7804}" type="pres">
      <dgm:prSet presAssocID="{A7AF7D7E-4FA0-4692-B6A5-313E86F3BFC2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E51D18-30EC-4ECD-A2E6-D240FB6C5D9A}" type="pres">
      <dgm:prSet presAssocID="{A7AF7D7E-4FA0-4692-B6A5-313E86F3BFC2}" presName="Plus" presStyleLbl="alignNode1" presStyleIdx="0" presStyleCnt="2"/>
      <dgm:spPr/>
    </dgm:pt>
    <dgm:pt modelId="{3CD6D95D-B999-4F0C-A924-01BF7C3E5722}" type="pres">
      <dgm:prSet presAssocID="{A7AF7D7E-4FA0-4692-B6A5-313E86F3BFC2}" presName="Minus" presStyleLbl="alignNode1" presStyleIdx="1" presStyleCnt="2"/>
      <dgm:spPr/>
    </dgm:pt>
    <dgm:pt modelId="{C616B11B-DDEF-404F-84C7-B8C4E4796928}" type="pres">
      <dgm:prSet presAssocID="{A7AF7D7E-4FA0-4692-B6A5-313E86F3BFC2}" presName="Divider" presStyleLbl="parChTrans1D1" presStyleIdx="0" presStyleCnt="1"/>
      <dgm:spPr/>
    </dgm:pt>
  </dgm:ptLst>
  <dgm:cxnLst>
    <dgm:cxn modelId="{537CE74B-4A04-4453-B7A4-7FE696AC9AFF}" type="presOf" srcId="{19BC2F91-5085-4A98-AF7A-97C8F9548EF4}" destId="{30B8249E-E697-455B-A412-623CB3835643}" srcOrd="0" destOrd="0" presId="urn:microsoft.com/office/officeart/2009/3/layout/PlusandMinus"/>
    <dgm:cxn modelId="{17E343BB-B0F7-4B1B-A660-E36D368822D3}" type="presOf" srcId="{B3307947-BF5A-4713-A497-FBE48CD623B9}" destId="{10268DBF-B83E-4672-856B-0E98D8AE7804}" srcOrd="0" destOrd="0" presId="urn:microsoft.com/office/officeart/2009/3/layout/PlusandMinus"/>
    <dgm:cxn modelId="{65155374-EF53-4B21-B640-C2D68E83CE2C}" srcId="{A7AF7D7E-4FA0-4692-B6A5-313E86F3BFC2}" destId="{19BC2F91-5085-4A98-AF7A-97C8F9548EF4}" srcOrd="0" destOrd="0" parTransId="{2EAC7E9A-7307-4BBB-A466-F8CB7E0B1B87}" sibTransId="{650DAA8C-D58F-493C-AA80-B399BC298FA0}"/>
    <dgm:cxn modelId="{47BDB194-A068-4E5C-8A33-E8B5CA886357}" type="presOf" srcId="{A7AF7D7E-4FA0-4692-B6A5-313E86F3BFC2}" destId="{EFBBB64D-544E-4936-8E31-2B2D9614963B}" srcOrd="0" destOrd="0" presId="urn:microsoft.com/office/officeart/2009/3/layout/PlusandMinus"/>
    <dgm:cxn modelId="{7C26DE57-E6CA-4FC9-9DA6-1FE305D408AF}" srcId="{A7AF7D7E-4FA0-4692-B6A5-313E86F3BFC2}" destId="{B3307947-BF5A-4713-A497-FBE48CD623B9}" srcOrd="1" destOrd="0" parTransId="{813C88C0-D026-4E4A-84DF-F185479B17D4}" sibTransId="{8A1E3EBF-96BD-4FE4-8A89-9B1A9DD74EC6}"/>
    <dgm:cxn modelId="{EE9EE981-17B9-4B8D-AAE6-82616CFA9A7A}" type="presParOf" srcId="{EFBBB64D-544E-4936-8E31-2B2D9614963B}" destId="{8D9D411B-0DBD-46B4-BB7D-5F3198E0C91E}" srcOrd="0" destOrd="0" presId="urn:microsoft.com/office/officeart/2009/3/layout/PlusandMinus"/>
    <dgm:cxn modelId="{22A5AC03-9535-4FAA-929E-42FB0277038B}" type="presParOf" srcId="{EFBBB64D-544E-4936-8E31-2B2D9614963B}" destId="{30B8249E-E697-455B-A412-623CB3835643}" srcOrd="1" destOrd="0" presId="urn:microsoft.com/office/officeart/2009/3/layout/PlusandMinus"/>
    <dgm:cxn modelId="{96AD8CCF-870A-44BE-AC09-4B59A84A20C1}" type="presParOf" srcId="{EFBBB64D-544E-4936-8E31-2B2D9614963B}" destId="{10268DBF-B83E-4672-856B-0E98D8AE7804}" srcOrd="2" destOrd="0" presId="urn:microsoft.com/office/officeart/2009/3/layout/PlusandMinus"/>
    <dgm:cxn modelId="{82BAEEDC-CC0A-4F6C-ADC2-B6163BE2CAC1}" type="presParOf" srcId="{EFBBB64D-544E-4936-8E31-2B2D9614963B}" destId="{1BE51D18-30EC-4ECD-A2E6-D240FB6C5D9A}" srcOrd="3" destOrd="0" presId="urn:microsoft.com/office/officeart/2009/3/layout/PlusandMinus"/>
    <dgm:cxn modelId="{F823188A-AB90-4995-86E0-D9AA172BE343}" type="presParOf" srcId="{EFBBB64D-544E-4936-8E31-2B2D9614963B}" destId="{3CD6D95D-B999-4F0C-A924-01BF7C3E5722}" srcOrd="4" destOrd="0" presId="urn:microsoft.com/office/officeart/2009/3/layout/PlusandMinus"/>
    <dgm:cxn modelId="{9A3EB103-21A0-4BD8-B7E3-3F7B71CA9C29}" type="presParOf" srcId="{EFBBB64D-544E-4936-8E31-2B2D9614963B}" destId="{C616B11B-DDEF-404F-84C7-B8C4E4796928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9D411B-0DBD-46B4-BB7D-5F3198E0C91E}">
      <dsp:nvSpPr>
        <dsp:cNvPr id="0" name=""/>
        <dsp:cNvSpPr/>
      </dsp:nvSpPr>
      <dsp:spPr>
        <a:xfrm>
          <a:off x="761237" y="1146072"/>
          <a:ext cx="7358634" cy="3802897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B8249E-E697-455B-A412-623CB3835643}">
      <dsp:nvSpPr>
        <dsp:cNvPr id="0" name=""/>
        <dsp:cNvSpPr/>
      </dsp:nvSpPr>
      <dsp:spPr>
        <a:xfrm>
          <a:off x="981151" y="1590826"/>
          <a:ext cx="3417112" cy="32533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 </a:t>
          </a:r>
          <a:endParaRPr lang="en-US" sz="6500" kern="1200" dirty="0"/>
        </a:p>
      </dsp:txBody>
      <dsp:txXfrm>
        <a:off x="981151" y="1590826"/>
        <a:ext cx="3417112" cy="3253332"/>
      </dsp:txXfrm>
    </dsp:sp>
    <dsp:sp modelId="{10268DBF-B83E-4672-856B-0E98D8AE7804}">
      <dsp:nvSpPr>
        <dsp:cNvPr id="0" name=""/>
        <dsp:cNvSpPr/>
      </dsp:nvSpPr>
      <dsp:spPr>
        <a:xfrm>
          <a:off x="4474387" y="1590826"/>
          <a:ext cx="3417112" cy="32533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 </a:t>
          </a:r>
          <a:endParaRPr lang="en-US" sz="2800" kern="1200" dirty="0"/>
        </a:p>
      </dsp:txBody>
      <dsp:txXfrm>
        <a:off x="4474387" y="1590826"/>
        <a:ext cx="3417112" cy="3253332"/>
      </dsp:txXfrm>
    </dsp:sp>
    <dsp:sp modelId="{1BE51D18-30EC-4ECD-A2E6-D240FB6C5D9A}">
      <dsp:nvSpPr>
        <dsp:cNvPr id="0" name=""/>
        <dsp:cNvSpPr/>
      </dsp:nvSpPr>
      <dsp:spPr>
        <a:xfrm>
          <a:off x="0" y="385029"/>
          <a:ext cx="1437894" cy="1437894"/>
        </a:xfrm>
        <a:prstGeom prst="plus">
          <a:avLst>
            <a:gd name="adj" fmla="val 328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D6D95D-B999-4F0C-A924-01BF7C3E5722}">
      <dsp:nvSpPr>
        <dsp:cNvPr id="0" name=""/>
        <dsp:cNvSpPr/>
      </dsp:nvSpPr>
      <dsp:spPr>
        <a:xfrm>
          <a:off x="7104888" y="902131"/>
          <a:ext cx="1353312" cy="4637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16B11B-DDEF-404F-84C7-B8C4E4796928}">
      <dsp:nvSpPr>
        <dsp:cNvPr id="0" name=""/>
        <dsp:cNvSpPr/>
      </dsp:nvSpPr>
      <dsp:spPr>
        <a:xfrm>
          <a:off x="4440554" y="1597782"/>
          <a:ext cx="845" cy="3107245"/>
        </a:xfrm>
        <a:prstGeom prst="line">
          <a:avLst/>
        </a:prstGeom>
        <a:noFill/>
        <a:ln w="381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9932B-590B-4A18-AECF-1FA0AC182741}" type="datetimeFigureOut">
              <a:rPr lang="en-US" smtClean="0"/>
              <a:pPr/>
              <a:t>5/27/2013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C5E887-DE73-4642-AA14-8C48EB4A89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062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5E887-DE73-4642-AA14-8C48EB4A892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371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5E887-DE73-4642-AA14-8C48EB4A892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376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5E887-DE73-4642-AA14-8C48EB4A892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027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800" kern="1200" dirty="0" smtClean="0">
              <a:solidFill>
                <a:schemeClr val="tx1"/>
              </a:solidFill>
              <a:latin typeface="+mn-lt"/>
              <a:ea typeface="+mn-ea"/>
              <a:cs typeface="Calibri" pitchFamily="34" charset="0"/>
            </a:endParaRPr>
          </a:p>
          <a:p>
            <a:pPr marL="0" indent="0" algn="ctr">
              <a:buNone/>
            </a:pP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Calibri" pitchFamily="34" charset="0"/>
              </a:rPr>
              <a:t>Our mission at Mammoth Action Sports is to elevate the action sports community by providing high quality gear, experienced staff, and prices for every budget.</a:t>
            </a:r>
          </a:p>
          <a:p>
            <a:pPr marL="0" indent="0" algn="ctr">
              <a:buNone/>
            </a:pPr>
            <a:endParaRPr lang="en-US" sz="800" kern="1200" dirty="0" smtClean="0">
              <a:solidFill>
                <a:schemeClr val="tx1"/>
              </a:solidFill>
              <a:latin typeface="+mn-lt"/>
              <a:ea typeface="+mn-ea"/>
              <a:cs typeface="Calibri" pitchFamily="34" charset="0"/>
            </a:endParaRPr>
          </a:p>
          <a:p>
            <a:pPr marL="0" indent="0" algn="ctr">
              <a:buNone/>
            </a:pP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Calibri" pitchFamily="34" charset="0"/>
              </a:rPr>
              <a:t>Whether you’ve conquered Everest or are standing in the foothills, we have everything you need to take the next step.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5E887-DE73-4642-AA14-8C48EB4A892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830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6304"/>
            <a:ext cx="8814816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64234" y="381001"/>
            <a:ext cx="8229600" cy="2209800"/>
          </a:xfrm>
        </p:spPr>
        <p:txBody>
          <a:bodyPr lIns="45720" rIns="228600" anchor="b">
            <a:normAutofit/>
          </a:bodyPr>
          <a:lstStyle>
            <a:lvl1pPr marL="0" algn="r">
              <a:defRPr sz="48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133600" y="2819400"/>
            <a:ext cx="6560234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E498BACB-C0AF-4176-A3BF-CCC162CA6C41}" type="datetimeFigureOut">
              <a:rPr lang="en-US" smtClean="0"/>
              <a:pPr/>
              <a:t>5/27/2013</a:t>
            </a:fld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64336199-0232-4484-8AC6-AF79330E0C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498BACB-C0AF-4176-A3BF-CCC162CA6C41}" type="datetimeFigureOut">
              <a:rPr lang="en-US" smtClean="0"/>
              <a:pPr/>
              <a:t>5/27/2013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4336199-0232-4484-8AC6-AF79330E0C8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498BACB-C0AF-4176-A3BF-CCC162CA6C41}" type="datetimeFigureOut">
              <a:rPr lang="en-US" smtClean="0"/>
              <a:pPr/>
              <a:t>5/27/2013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4336199-0232-4484-8AC6-AF79330E0C8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498BACB-C0AF-4176-A3BF-CCC162CA6C41}" type="datetimeFigureOut">
              <a:rPr lang="en-US" smtClean="0"/>
              <a:pPr/>
              <a:t>5/27/2013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4336199-0232-4484-8AC6-AF79330E0C8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0128" y="3267456"/>
            <a:ext cx="74066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498230"/>
            <a:ext cx="77724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287713"/>
            <a:ext cx="7772400" cy="1509712"/>
          </a:xfrm>
        </p:spPr>
        <p:txBody>
          <a:bodyPr rIns="128016" anchor="t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E498BACB-C0AF-4176-A3BF-CCC162CA6C41}" type="datetimeFigureOut">
              <a:rPr lang="en-US" smtClean="0"/>
              <a:pPr/>
              <a:t>5/27/2013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64336199-0232-4484-8AC6-AF79330E0C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498BACB-C0AF-4176-A3BF-CCC162CA6C41}" type="datetimeFigureOut">
              <a:rPr lang="en-US" smtClean="0"/>
              <a:pPr/>
              <a:t>5/27/2013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64336199-0232-4484-8AC6-AF79330E0C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16744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800600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948"/>
            <a:ext cx="8229600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941763"/>
          </a:xfrm>
        </p:spPr>
        <p:txBody>
          <a:bodyPr lIns="9144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498BACB-C0AF-4176-A3BF-CCC162CA6C41}" type="datetimeFigureOut">
              <a:rPr lang="en-US" smtClean="0"/>
              <a:pPr/>
              <a:t>5/27/2013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64336199-0232-4484-8AC6-AF79330E0C8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3218"/>
            <a:ext cx="822960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498BACB-C0AF-4176-A3BF-CCC162CA6C41}" type="datetimeFigureOut">
              <a:rPr lang="en-US" smtClean="0"/>
              <a:pPr/>
              <a:t>5/27/2013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4336199-0232-4484-8AC6-AF79330E0C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498BACB-C0AF-4176-A3BF-CCC162CA6C41}" type="datetimeFigureOut">
              <a:rPr lang="en-US" smtClean="0"/>
              <a:pPr/>
              <a:t>5/27/2013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4336199-0232-4484-8AC6-AF79330E0C8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57552" y="105765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3136" y="304800"/>
            <a:ext cx="3931920" cy="762000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963136" y="1107560"/>
            <a:ext cx="393192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600" y="2209800"/>
            <a:ext cx="8666456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E498BACB-C0AF-4176-A3BF-CCC162CA6C41}" type="datetimeFigureOut">
              <a:rPr lang="en-US" smtClean="0"/>
              <a:pPr/>
              <a:t>5/27/2013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64336199-0232-4484-8AC6-AF79330E0C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0443" y="4724400"/>
            <a:ext cx="5486400" cy="664536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0443" y="5388936"/>
            <a:ext cx="54864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04800" y="249864"/>
            <a:ext cx="85344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en-US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E498BACB-C0AF-4176-A3BF-CCC162CA6C41}" type="datetimeFigureOut">
              <a:rPr lang="en-US" smtClean="0"/>
              <a:pPr/>
              <a:t>5/27/2013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64336199-0232-4484-8AC6-AF79330E0C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95400" y="6400800"/>
            <a:ext cx="4212264" cy="274320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562600" y="6400800"/>
            <a:ext cx="3002280" cy="274320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fld id="{E498BACB-C0AF-4176-A3BF-CCC162CA6C41}" type="datetimeFigureOut">
              <a:rPr lang="en-US" smtClean="0"/>
              <a:pPr/>
              <a:t>5/27/2013</a:t>
            </a:fld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38952" y="6514568"/>
            <a:ext cx="464288" cy="27432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fld id="{64336199-0232-4484-8AC6-AF79330E0C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46237"/>
            <a:ext cx="8229600" cy="452628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54864" algn="r" rtl="0" eaLnBrk="1" latinLnBrk="0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0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3581400"/>
            <a:ext cx="3048000" cy="28194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Jordon </a:t>
            </a:r>
            <a:r>
              <a:rPr lang="en-US" dirty="0" smtClean="0"/>
              <a:t>Frye</a:t>
            </a:r>
          </a:p>
          <a:p>
            <a:pPr algn="ctr"/>
            <a:r>
              <a:rPr lang="en-US" dirty="0" err="1" smtClean="0"/>
              <a:t>Korbin</a:t>
            </a:r>
            <a:r>
              <a:rPr lang="en-US" dirty="0" smtClean="0"/>
              <a:t> Clark</a:t>
            </a:r>
          </a:p>
          <a:p>
            <a:pPr algn="ctr"/>
            <a:r>
              <a:rPr lang="en-US" dirty="0"/>
              <a:t>Dan </a:t>
            </a:r>
            <a:r>
              <a:rPr lang="en-US" dirty="0" err="1" smtClean="0"/>
              <a:t>Kilcullen</a:t>
            </a:r>
            <a:endParaRPr lang="en-US" dirty="0"/>
          </a:p>
          <a:p>
            <a:pPr algn="ctr"/>
            <a:r>
              <a:rPr lang="en-US" dirty="0"/>
              <a:t>Scott </a:t>
            </a:r>
            <a:r>
              <a:rPr lang="en-US" dirty="0" smtClean="0"/>
              <a:t>Emmons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1438"/>
            <a:ext cx="9144000" cy="33211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cott Emmons\Desktop\SBM Pictures\Mountains in Distanc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3406729" cy="255530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Location</a:t>
            </a:r>
            <a:endParaRPr lang="en-US" dirty="0"/>
          </a:p>
        </p:txBody>
      </p:sp>
      <p:pic>
        <p:nvPicPr>
          <p:cNvPr id="1027" name="Picture 3" descr="C:\Users\Scott Emmons\Desktop\SBM Pictures\Snowy Tow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242" y="4079307"/>
            <a:ext cx="5364116" cy="255307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mammothmountain.com/docs/assets/mmp_village_pool_ext_v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300" y="1524001"/>
            <a:ext cx="3607134" cy="255530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867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Demographics 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48710" y="1680795"/>
            <a:ext cx="3647090" cy="789323"/>
          </a:xfrm>
          <a:prstGeom prst="roundRect">
            <a:avLst/>
          </a:prstGeom>
          <a:gradFill>
            <a:gsLst>
              <a:gs pos="83000">
                <a:srgbClr val="7795CA"/>
              </a:gs>
              <a:gs pos="0">
                <a:schemeClr val="accent1">
                  <a:tint val="66000"/>
                  <a:satMod val="160000"/>
                  <a:lumMod val="55000"/>
                </a:schemeClr>
              </a:gs>
              <a:gs pos="10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</a:gradFill>
          <a:ln w="381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dirty="0" smtClean="0">
                <a:solidFill>
                  <a:srgbClr val="FFFFFF"/>
                </a:solidFill>
                <a:latin typeface="Algerian" pitchFamily="82" charset="0"/>
                <a:cs typeface="Calibri" pitchFamily="34" charset="0"/>
              </a:rPr>
              <a:t>The Young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gerian" pitchFamily="82" charset="0"/>
              <a:cs typeface="Calibri" pitchFamily="34" charset="0"/>
            </a:endParaRPr>
          </a:p>
        </p:txBody>
      </p:sp>
      <p:sp>
        <p:nvSpPr>
          <p:cNvPr id="9" name="Trapezoid 8"/>
          <p:cNvSpPr/>
          <p:nvPr/>
        </p:nvSpPr>
        <p:spPr>
          <a:xfrm rot="16200000">
            <a:off x="4413058" y="1716352"/>
            <a:ext cx="1143000" cy="718208"/>
          </a:xfrm>
          <a:prstGeom prst="trapezoid">
            <a:avLst>
              <a:gd name="adj" fmla="val 88333"/>
            </a:avLst>
          </a:prstGeom>
          <a:gradFill flip="none" rotWithShape="0">
            <a:gsLst>
              <a:gs pos="45832">
                <a:schemeClr val="bg2">
                  <a:lumMod val="60000"/>
                  <a:lumOff val="40000"/>
                </a:schemeClr>
              </a:gs>
              <a:gs pos="16000">
                <a:schemeClr val="bg2">
                  <a:lumMod val="60000"/>
                  <a:lumOff val="40000"/>
                </a:schemeClr>
              </a:gs>
              <a:gs pos="60000">
                <a:schemeClr val="bg2">
                  <a:lumMod val="60000"/>
                  <a:lumOff val="40000"/>
                </a:schemeClr>
              </a:gs>
              <a:gs pos="97000">
                <a:srgbClr val="FFFFFF"/>
              </a:gs>
            </a:gsLst>
            <a:lin ang="0" scaled="0"/>
            <a:tileRect/>
          </a:gra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99525" y="1598402"/>
            <a:ext cx="3584192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“Adrenaline Junkies”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“Outdoor Enthusiasts”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06013" y="2819400"/>
            <a:ext cx="365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Almost half of all households single men/women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691486" y="6019800"/>
            <a:ext cx="669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</a:schemeClr>
                </a:solidFill>
              </a:rPr>
              <a:t>Government of Mammoth Lakes, CA  Factsheet</a:t>
            </a:r>
            <a:endParaRPr lang="en-US" sz="1600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12" name="Picture 3" descr="C:\Users\Scott Emmons\Desktop\SBM Pictures\Skiing Down Hil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58" y="3535724"/>
            <a:ext cx="3557324" cy="23826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arts-wallpapers.com/desktop_wallpapers/sports/snowboarding/images/snowboarding-1-o9744cpilb-1440x90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535724"/>
            <a:ext cx="3633442" cy="23826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59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  <p:bldP spid="9" grpId="0" animBg="1"/>
      <p:bldP spid="11" grpId="0"/>
      <p:bldP spid="3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Demographics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62000" y="1752600"/>
            <a:ext cx="3647090" cy="789323"/>
          </a:xfrm>
          <a:prstGeom prst="roundRect">
            <a:avLst/>
          </a:prstGeom>
          <a:gradFill>
            <a:gsLst>
              <a:gs pos="83000">
                <a:srgbClr val="7795CA"/>
              </a:gs>
              <a:gs pos="0">
                <a:schemeClr val="accent1">
                  <a:tint val="66000"/>
                  <a:satMod val="160000"/>
                  <a:lumMod val="55000"/>
                </a:schemeClr>
              </a:gs>
              <a:gs pos="10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</a:gradFill>
          <a:ln w="381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gerian" pitchFamily="82" charset="0"/>
                <a:cs typeface="Calibri" pitchFamily="34" charset="0"/>
              </a:rPr>
              <a:t>The</a:t>
            </a: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gerian" pitchFamily="82" charset="0"/>
                <a:cs typeface="Calibri" pitchFamily="34" charset="0"/>
              </a:rPr>
              <a:t> Family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gerian" pitchFamily="82" charset="0"/>
              <a:cs typeface="Calibri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338" y="1562267"/>
            <a:ext cx="738187" cy="1169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704325" y="1462861"/>
            <a:ext cx="3439675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Seek bonding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-Enjoyable, safe, outdoor experience</a:t>
            </a:r>
            <a:endParaRPr lang="en-US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Picture 2" descr="C:\Users\Scott Emmons\Desktop\SBM Pictures\Family Ski Pi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57600"/>
            <a:ext cx="3628723" cy="2209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aprice\Desktop\snow hike (1119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657599"/>
            <a:ext cx="3333845" cy="220745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85345" y="2851837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2.8 million tourists / year, average party size 4.1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533400" y="6029183"/>
            <a:ext cx="669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</a:schemeClr>
                </a:solidFill>
              </a:rPr>
              <a:t>Government of Mammoth Lakes, CA  Factsheet</a:t>
            </a:r>
            <a:endParaRPr lang="en-US" sz="16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85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Our Proposal</a:t>
            </a:r>
            <a:endParaRPr lang="en-US" sz="54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s-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7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9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6237">
              <a:schemeClr val="bg2">
                <a:lumMod val="75000"/>
              </a:schemeClr>
            </a:gs>
            <a:gs pos="0">
              <a:schemeClr val="bg2">
                <a:lumMod val="75000"/>
              </a:schemeClr>
            </a:gs>
            <a:gs pos="19000">
              <a:schemeClr val="bg2">
                <a:lumMod val="75000"/>
              </a:schemeClr>
            </a:gs>
            <a:gs pos="10000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Winter Apparel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smtClean="0"/>
              <a:t>Summer Apparel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1"/>
            <a:ext cx="4040188" cy="3505199"/>
          </a:xfrm>
        </p:spPr>
        <p:txBody>
          <a:bodyPr>
            <a:normAutofit/>
          </a:bodyPr>
          <a:lstStyle/>
          <a:p>
            <a:r>
              <a:rPr lang="en-US" dirty="0" smtClean="0"/>
              <a:t>High quality</a:t>
            </a:r>
          </a:p>
          <a:p>
            <a:pPr lvl="1"/>
            <a:r>
              <a:rPr lang="en-US" dirty="0" smtClean="0"/>
              <a:t>Jackets</a:t>
            </a:r>
          </a:p>
          <a:p>
            <a:pPr lvl="1"/>
            <a:r>
              <a:rPr lang="en-US" dirty="0" smtClean="0"/>
              <a:t>Snow Pants</a:t>
            </a:r>
          </a:p>
          <a:p>
            <a:pPr lvl="1"/>
            <a:r>
              <a:rPr lang="en-US" dirty="0" smtClean="0"/>
              <a:t>Boots</a:t>
            </a:r>
          </a:p>
          <a:p>
            <a:pPr lvl="1"/>
            <a:r>
              <a:rPr lang="en-US" dirty="0" smtClean="0"/>
              <a:t>Shirts</a:t>
            </a:r>
          </a:p>
          <a:p>
            <a:pPr lvl="1"/>
            <a:r>
              <a:rPr lang="en-US" dirty="0" smtClean="0"/>
              <a:t>Skis </a:t>
            </a:r>
          </a:p>
          <a:p>
            <a:pPr lvl="1"/>
            <a:r>
              <a:rPr lang="en-US" dirty="0" smtClean="0"/>
              <a:t>Ski Accessories</a:t>
            </a:r>
          </a:p>
          <a:p>
            <a:pPr lvl="1"/>
            <a:r>
              <a:rPr lang="en-US" dirty="0" smtClean="0"/>
              <a:t>Snowboards </a:t>
            </a:r>
          </a:p>
          <a:p>
            <a:pPr lvl="1"/>
            <a:r>
              <a:rPr lang="en-US" dirty="0" smtClean="0"/>
              <a:t>Snowboard Accessories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High Quality</a:t>
            </a:r>
          </a:p>
          <a:p>
            <a:pPr lvl="1"/>
            <a:r>
              <a:rPr lang="en-US" dirty="0" smtClean="0"/>
              <a:t>Lightweight Jackets</a:t>
            </a:r>
          </a:p>
          <a:p>
            <a:pPr lvl="1"/>
            <a:r>
              <a:rPr lang="en-US" dirty="0" smtClean="0"/>
              <a:t>Heat gear clothing</a:t>
            </a:r>
          </a:p>
          <a:p>
            <a:pPr lvl="1"/>
            <a:r>
              <a:rPr lang="en-US" dirty="0" smtClean="0"/>
              <a:t>Skateboards</a:t>
            </a:r>
            <a:endParaRPr lang="en-US" dirty="0"/>
          </a:p>
        </p:txBody>
      </p:sp>
      <p:pic>
        <p:nvPicPr>
          <p:cNvPr id="1026" name="Picture 2" descr="http://media.npr.org/assets/blogs/thetwo-way/images/2009/12/The-North-Face-Logo-f578edf1daddd44ec900f2f0c7e1a1c2a0be5ad9-s6-c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539" y="2362200"/>
            <a:ext cx="1916318" cy="1905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114799"/>
            <a:ext cx="3042692" cy="228201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-838200"/>
            <a:ext cx="8153400" cy="364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19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6237">
              <a:schemeClr val="bg2">
                <a:lumMod val="75000"/>
              </a:schemeClr>
            </a:gs>
            <a:gs pos="0">
              <a:schemeClr val="bg2">
                <a:lumMod val="75000"/>
              </a:schemeClr>
            </a:gs>
            <a:gs pos="19000">
              <a:schemeClr val="bg2">
                <a:lumMod val="75000"/>
              </a:schemeClr>
            </a:gs>
            <a:gs pos="10000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88392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71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6237">
              <a:schemeClr val="bg2">
                <a:lumMod val="75000"/>
              </a:schemeClr>
            </a:gs>
            <a:gs pos="0">
              <a:schemeClr val="bg2">
                <a:lumMod val="75000"/>
              </a:schemeClr>
            </a:gs>
            <a:gs pos="19000">
              <a:schemeClr val="bg2">
                <a:lumMod val="75000"/>
              </a:schemeClr>
            </a:gs>
            <a:gs pos="10000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-685800"/>
            <a:ext cx="8153400" cy="36492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1245079"/>
            <a:ext cx="8388350" cy="467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6237">
              <a:schemeClr val="bg2">
                <a:lumMod val="75000"/>
              </a:schemeClr>
            </a:gs>
            <a:gs pos="0">
              <a:schemeClr val="bg2">
                <a:lumMod val="75000"/>
              </a:schemeClr>
            </a:gs>
            <a:gs pos="19000">
              <a:schemeClr val="bg2">
                <a:lumMod val="75000"/>
              </a:schemeClr>
            </a:gs>
            <a:gs pos="10000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-685800"/>
            <a:ext cx="8153400" cy="3649211"/>
          </a:xfrm>
          <a:prstGeom prst="rect">
            <a:avLst/>
          </a:prstGeom>
        </p:spPr>
      </p:pic>
      <p:sp>
        <p:nvSpPr>
          <p:cNvPr id="11" name="Content Placeholder 4"/>
          <p:cNvSpPr>
            <a:spLocks noGrp="1"/>
          </p:cNvSpPr>
          <p:nvPr>
            <p:ph sz="quarter" idx="2"/>
          </p:nvPr>
        </p:nvSpPr>
        <p:spPr>
          <a:xfrm>
            <a:off x="9296400" y="567305"/>
            <a:ext cx="7315200" cy="8382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b="1" dirty="0" smtClean="0">
                <a:latin typeface="Broadway" pitchFamily="82" charset="0"/>
              </a:rPr>
              <a:t>Grand Opening</a:t>
            </a:r>
            <a:endParaRPr lang="en-US" sz="4800" b="1" dirty="0">
              <a:latin typeface="Broadway" pitchFamily="82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00600" y="2438400"/>
            <a:ext cx="4267200" cy="3347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1245079"/>
            <a:ext cx="8388350" cy="467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926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1.05417 0.00069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708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decel="504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89017E-7 L 1.09861 -0.00023 " pathEditMode="relative" rAng="0" ptsTypes="AA">
                                      <p:cBhvr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93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35" presetClass="path" presetSubtype="0" accel="38000" decel="6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045E-16 4.78261E-6 L -0.90833 0.03584 " pathEditMode="relative" rAng="0" ptsTypes="AA">
                                      <p:cBhvr>
                                        <p:cTn id="11" dur="12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417" y="178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42368E-6 L 0.8 -0.01064 " pathEditMode="relative" rAng="0" ptsTypes="AA">
                                      <p:cBhvr>
                                        <p:cTn id="13" dur="125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000" y="-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6237">
              <a:schemeClr val="bg2">
                <a:lumMod val="75000"/>
              </a:schemeClr>
            </a:gs>
            <a:gs pos="0">
              <a:schemeClr val="bg2">
                <a:lumMod val="75000"/>
              </a:schemeClr>
            </a:gs>
            <a:gs pos="19000">
              <a:schemeClr val="bg2">
                <a:lumMod val="75000"/>
              </a:schemeClr>
            </a:gs>
            <a:gs pos="10000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4"/>
          <p:cNvSpPr>
            <a:spLocks noGrp="1"/>
          </p:cNvSpPr>
          <p:nvPr>
            <p:ph sz="quarter" idx="2"/>
          </p:nvPr>
        </p:nvSpPr>
        <p:spPr>
          <a:xfrm>
            <a:off x="0" y="609600"/>
            <a:ext cx="9296400" cy="12192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800" b="1" dirty="0" smtClean="0">
                <a:latin typeface="Broadway" pitchFamily="82" charset="0"/>
              </a:rPr>
              <a:t>Grand Opening</a:t>
            </a:r>
            <a:endParaRPr lang="en-US" sz="4800" b="1" dirty="0">
              <a:latin typeface="Broadway" pitchFamily="82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474" y="2353062"/>
            <a:ext cx="4267200" cy="3347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3124901" y="2209799"/>
            <a:ext cx="3104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Local Celebrity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9144000" y="3212812"/>
            <a:ext cx="36659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Contest/Giveaway 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-2395977" y="4122057"/>
            <a:ext cx="23959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Food/Music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9144000" y="5029200"/>
            <a:ext cx="276349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Press Release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1348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2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7FD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7FD"/>
                                      </p:to>
                                    </p:animClr>
                                    <p:set>
                                      <p:cBhvr>
                                        <p:cTn id="8" dur="2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2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034E-6 2.82211E-6 L 0.82385 -0.01064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84" y="-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3" presetClass="path" presetSubtype="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-3.06358E-6 L 0.67188 0.00185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94" y="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5" presetClass="path" presetSubtype="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 -0.00185 L -0.69955 -1.64891E-6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86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3" presetClass="path" presetSubtype="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78035E-7 L 0.62257 0.00069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128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5" presetClass="path" presetSubtype="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7273E-6 4.68272E-6 L -0.65127 0.00185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563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2" grpId="0"/>
      <p:bldP spid="5" grpId="0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www.agegroupdiaries.com/wp-content/uploads/2012/07/yellowwood-small-rs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17000">
                <a:schemeClr val="accent1">
                  <a:tint val="66000"/>
                  <a:satMod val="160000"/>
                  <a:alpha val="8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8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txBody>
          <a:bodyPr>
            <a:normAutofit/>
          </a:bodyPr>
          <a:lstStyle/>
          <a:p>
            <a:r>
              <a:rPr lang="en-US" sz="4800" dirty="0" smtClean="0">
                <a:gradFill>
                  <a:gsLst>
                    <a:gs pos="17000">
                      <a:schemeClr val="accent1">
                        <a:tint val="66000"/>
                        <a:satMod val="160000"/>
                        <a:alpha val="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  <a:alpha val="8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0" scaled="1"/>
                </a:gradFill>
                <a:latin typeface="Monotype Corsiva" pitchFamily="66" charset="0"/>
              </a:rPr>
              <a:t> </a:t>
            </a:r>
            <a:endParaRPr lang="en-US" sz="4800" dirty="0">
              <a:gradFill>
                <a:gsLst>
                  <a:gs pos="17000">
                    <a:schemeClr val="accent1">
                      <a:tint val="66000"/>
                      <a:satMod val="160000"/>
                      <a:alpha val="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  <a:alpha val="8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0" scaled="1"/>
              </a:gradFill>
              <a:latin typeface="Monotype Corsiva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2514600"/>
            <a:ext cx="8153400" cy="1828800"/>
          </a:xfrm>
          <a:gradFill>
            <a:gsLst>
              <a:gs pos="100000">
                <a:schemeClr val="accent1">
                  <a:tint val="445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88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shape">
              <a:fillToRect l="50000" t="50000" r="50000" b="50000"/>
            </a:path>
          </a:gradFill>
        </p:spPr>
        <p:txBody>
          <a:bodyPr>
            <a:normAutofit/>
          </a:bodyPr>
          <a:lstStyle/>
          <a:p>
            <a:pPr>
              <a:buNone/>
            </a:pP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rpetua" pitchFamily="18" charset="0"/>
                <a:cs typeface="Calibri" pitchFamily="34" charset="0"/>
              </a:rPr>
              <a:t>Two roads diverged in a wood, and I-</a:t>
            </a:r>
          </a:p>
          <a:p>
            <a:pPr>
              <a:buNone/>
            </a:pP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rpetua" pitchFamily="18" charset="0"/>
                <a:cs typeface="Calibri" pitchFamily="34" charset="0"/>
              </a:rPr>
              <a:t>I took the one less traveled by,</a:t>
            </a:r>
          </a:p>
          <a:p>
            <a:pPr>
              <a:buNone/>
            </a:pP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rpetua" pitchFamily="18" charset="0"/>
                <a:cs typeface="Calibri" pitchFamily="34" charset="0"/>
              </a:rPr>
              <a:t>And that has made all the difference.</a:t>
            </a:r>
          </a:p>
          <a:p>
            <a:endParaRPr lang="en-US" dirty="0" smtClean="0"/>
          </a:p>
          <a:p>
            <a:pPr>
              <a:buNone/>
            </a:pPr>
            <a:endParaRPr lang="en-US" sz="1400" dirty="0" smtClean="0">
              <a:latin typeface="Calibri" pitchFamily="34" charset="0"/>
            </a:endParaRPr>
          </a:p>
          <a:p>
            <a:pPr>
              <a:buNone/>
            </a:pPr>
            <a:endParaRPr lang="en-US" sz="1400" dirty="0" smtClean="0">
              <a:latin typeface="Calibr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000" y="5257800"/>
            <a:ext cx="7543800" cy="92333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93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8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ndara" pitchFamily="34" charset="0"/>
              </a:rPr>
              <a:t>Frost, Robert. </a:t>
            </a:r>
            <a:r>
              <a:rPr lang="en-US" i="1" dirty="0" smtClean="0">
                <a:solidFill>
                  <a:schemeClr val="bg1"/>
                </a:solidFill>
                <a:latin typeface="Candara" pitchFamily="34" charset="0"/>
              </a:rPr>
              <a:t>Mountain Interval.</a:t>
            </a:r>
            <a:r>
              <a:rPr lang="en-US" dirty="0" smtClean="0">
                <a:solidFill>
                  <a:schemeClr val="bg1"/>
                </a:solidFill>
                <a:latin typeface="Candara" pitchFamily="34" charset="0"/>
              </a:rPr>
              <a:t> New York: Henry Holt and Company, 1920; Bartleby.com, 1999. January 7, 2013.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76201"/>
            <a:ext cx="5410200" cy="16763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6237">
              <a:schemeClr val="bg2">
                <a:lumMod val="75000"/>
              </a:schemeClr>
            </a:gs>
            <a:gs pos="0">
              <a:schemeClr val="bg2">
                <a:lumMod val="75000"/>
              </a:schemeClr>
            </a:gs>
            <a:gs pos="19000">
              <a:schemeClr val="bg2">
                <a:lumMod val="75000"/>
              </a:schemeClr>
            </a:gs>
            <a:gs pos="10000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828800" y="685800"/>
            <a:ext cx="6324600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600" dirty="0" smtClean="0">
                <a:latin typeface="+mj-lt"/>
              </a:rPr>
              <a:t>Marketing Strategies</a:t>
            </a:r>
            <a:endParaRPr lang="en-US" sz="4600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85800" y="1676400"/>
            <a:ext cx="7391400" cy="2819400"/>
          </a:xfrm>
        </p:spPr>
        <p:txBody>
          <a:bodyPr>
            <a:noAutofit/>
          </a:bodyPr>
          <a:lstStyle/>
          <a:p>
            <a:r>
              <a:rPr lang="en-US" sz="2800" dirty="0"/>
              <a:t>Billboard</a:t>
            </a:r>
          </a:p>
          <a:p>
            <a:pPr lvl="1"/>
            <a:r>
              <a:rPr lang="en-US" sz="2800" dirty="0"/>
              <a:t>4,000+ DEC (Daily Effective Circulation Viewers per day)</a:t>
            </a:r>
          </a:p>
          <a:p>
            <a:r>
              <a:rPr lang="en-US" sz="2800" dirty="0"/>
              <a:t>Ads in tourism magazines</a:t>
            </a:r>
          </a:p>
          <a:p>
            <a:r>
              <a:rPr lang="en-US" sz="2800" dirty="0"/>
              <a:t>Internet Advertising</a:t>
            </a:r>
          </a:p>
          <a:p>
            <a:endParaRPr lang="en-US" sz="2800" dirty="0"/>
          </a:p>
          <a:p>
            <a:pPr marL="411480" lvl="1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5" name="Picture 4" descr="Billboard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657600"/>
            <a:ext cx="4114800" cy="2743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7099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6237">
              <a:schemeClr val="bg2">
                <a:lumMod val="75000"/>
              </a:schemeClr>
            </a:gs>
            <a:gs pos="0">
              <a:schemeClr val="bg2">
                <a:lumMod val="75000"/>
              </a:schemeClr>
            </a:gs>
            <a:gs pos="19000">
              <a:schemeClr val="bg2">
                <a:lumMod val="75000"/>
              </a:schemeClr>
            </a:gs>
            <a:gs pos="10000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600200"/>
            <a:ext cx="6477000" cy="182879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Hot Chocolate</a:t>
            </a:r>
          </a:p>
          <a:p>
            <a:r>
              <a:rPr lang="en-US" sz="3200" dirty="0" smtClean="0"/>
              <a:t>Lounge with couches and TV’s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2743200" y="685800"/>
            <a:ext cx="5486400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600" dirty="0" smtClean="0">
                <a:latin typeface="+mj-lt"/>
              </a:rPr>
              <a:t>Community Feel</a:t>
            </a:r>
            <a:endParaRPr lang="en-US" sz="4600" dirty="0">
              <a:latin typeface="+mj-lt"/>
            </a:endParaRPr>
          </a:p>
        </p:txBody>
      </p:sp>
      <p:pic>
        <p:nvPicPr>
          <p:cNvPr id="6" name="Picture 6" descr="http://static.guim.co.uk/sys-images/Travel/Pix/pictures/2008/11/10/Chocorbis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69989"/>
            <a:ext cx="4121002" cy="26289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sphotos-b.xx.fbcdn.net/hphotos-snc6/393126_10151183292163053_1107462656_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233550"/>
            <a:ext cx="3101778" cy="31017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75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6237">
              <a:schemeClr val="bg2">
                <a:lumMod val="75000"/>
              </a:schemeClr>
            </a:gs>
            <a:gs pos="0">
              <a:schemeClr val="bg2">
                <a:lumMod val="75000"/>
              </a:schemeClr>
            </a:gs>
            <a:gs pos="19000">
              <a:schemeClr val="bg2">
                <a:lumMod val="75000"/>
              </a:schemeClr>
            </a:gs>
            <a:gs pos="10000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600200"/>
            <a:ext cx="6477000" cy="1828799"/>
          </a:xfrm>
        </p:spPr>
        <p:txBody>
          <a:bodyPr>
            <a:normAutofit/>
          </a:bodyPr>
          <a:lstStyle/>
          <a:p>
            <a:r>
              <a:rPr lang="en-US" sz="3200" dirty="0"/>
              <a:t>Will sell promotional t-shirts and bandanas with logo</a:t>
            </a:r>
          </a:p>
          <a:p>
            <a:r>
              <a:rPr lang="en-US" sz="3200" dirty="0"/>
              <a:t>“Walking Billboards”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2743200" y="685800"/>
            <a:ext cx="5486400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600" dirty="0" smtClean="0">
                <a:latin typeface="+mj-lt"/>
              </a:rPr>
              <a:t>Logo Gear</a:t>
            </a:r>
            <a:endParaRPr lang="en-US" sz="4600" dirty="0">
              <a:latin typeface="+mj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52600"/>
            <a:ext cx="2703513" cy="270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3810000"/>
            <a:ext cx="3790949" cy="2362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“The Wall” will feature customer-submitted pictures with bandana</a:t>
            </a:r>
          </a:p>
          <a:p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9" t="3426" r="19226" b="3376"/>
          <a:stretch/>
        </p:blipFill>
        <p:spPr bwMode="auto">
          <a:xfrm rot="5400000">
            <a:off x="4379913" y="4327127"/>
            <a:ext cx="2212973" cy="22455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934" y="1739575"/>
            <a:ext cx="5790722" cy="458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41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9" grpId="0" build="p"/>
      <p:bldP spid="9" grpI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6237">
              <a:schemeClr val="bg2">
                <a:lumMod val="75000"/>
              </a:schemeClr>
            </a:gs>
            <a:gs pos="0">
              <a:schemeClr val="bg2">
                <a:lumMod val="75000"/>
              </a:schemeClr>
            </a:gs>
            <a:gs pos="19000">
              <a:schemeClr val="bg2">
                <a:lumMod val="75000"/>
              </a:schemeClr>
            </a:gs>
            <a:gs pos="10000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215356" y="685800"/>
            <a:ext cx="6160294" cy="5828845"/>
            <a:chOff x="2215356" y="685800"/>
            <a:chExt cx="6160294" cy="5828845"/>
          </a:xfrm>
        </p:grpSpPr>
        <p:sp>
          <p:nvSpPr>
            <p:cNvPr id="3" name="TextBox 2"/>
            <p:cNvSpPr txBox="1"/>
            <p:nvPr/>
          </p:nvSpPr>
          <p:spPr>
            <a:xfrm>
              <a:off x="2743200" y="685800"/>
              <a:ext cx="5486400" cy="8002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4600" dirty="0" smtClean="0">
                  <a:latin typeface="+mj-lt"/>
                </a:rPr>
                <a:t>Social Media</a:t>
              </a:r>
              <a:endParaRPr lang="en-US" sz="4600" dirty="0">
                <a:latin typeface="+mj-lt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2215356" y="1295400"/>
              <a:ext cx="6160294" cy="5219245"/>
              <a:chOff x="2215356" y="1295400"/>
              <a:chExt cx="6160294" cy="5219245"/>
            </a:xfrm>
          </p:grpSpPr>
          <p:pic>
            <p:nvPicPr>
              <p:cNvPr id="2051" name="Picture 3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52813" y="4221162"/>
                <a:ext cx="2262187" cy="22621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052" name="Picture 4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00800" y="4192133"/>
                <a:ext cx="1974850" cy="2322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" name="Picture 9" descr="MAS Inverted.png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5356" y="1295400"/>
                <a:ext cx="4737100" cy="3075471"/>
              </a:xfrm>
              <a:prstGeom prst="rect">
                <a:avLst/>
              </a:prstGeom>
            </p:spPr>
          </p:pic>
        </p:grpSp>
      </p:grpSp>
      <p:pic>
        <p:nvPicPr>
          <p:cNvPr id="12" name="Picture 11" descr="Facebook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0"/>
          <a:stretch/>
        </p:blipFill>
        <p:spPr>
          <a:xfrm>
            <a:off x="1981200" y="1447800"/>
            <a:ext cx="6715053" cy="4914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191000"/>
            <a:ext cx="2322513" cy="2322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854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097E-6 -3.91385E-6 L -0.00191 -0.59147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2957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9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6237">
              <a:schemeClr val="bg2">
                <a:lumMod val="75000"/>
              </a:schemeClr>
            </a:gs>
            <a:gs pos="0">
              <a:schemeClr val="bg2">
                <a:lumMod val="75000"/>
              </a:schemeClr>
            </a:gs>
            <a:gs pos="19000">
              <a:schemeClr val="bg2">
                <a:lumMod val="75000"/>
              </a:schemeClr>
            </a:gs>
            <a:gs pos="10000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 descr="Twitter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2" r="13344"/>
          <a:stretch/>
        </p:blipFill>
        <p:spPr>
          <a:xfrm>
            <a:off x="952500" y="1219200"/>
            <a:ext cx="7239000" cy="5257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28600"/>
            <a:ext cx="2262187" cy="2262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 descr="Twitter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5" t="45086" r="20159" b="23771"/>
          <a:stretch/>
        </p:blipFill>
        <p:spPr>
          <a:xfrm>
            <a:off x="3725819" y="3589724"/>
            <a:ext cx="3788792" cy="16374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9184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9555E-6 -1.81566E-6 L -0.11463 -0.1317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31" y="-660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6237">
              <a:schemeClr val="bg2">
                <a:lumMod val="75000"/>
              </a:schemeClr>
            </a:gs>
            <a:gs pos="0">
              <a:schemeClr val="bg2">
                <a:lumMod val="75000"/>
              </a:schemeClr>
            </a:gs>
            <a:gs pos="19000">
              <a:schemeClr val="bg2">
                <a:lumMod val="75000"/>
              </a:schemeClr>
            </a:gs>
            <a:gs pos="10000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00199"/>
            <a:ext cx="7791894" cy="44255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235948"/>
            <a:ext cx="4148153" cy="272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52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6237">
              <a:schemeClr val="bg2">
                <a:lumMod val="75000"/>
              </a:schemeClr>
            </a:gs>
            <a:gs pos="0">
              <a:schemeClr val="bg2">
                <a:lumMod val="75000"/>
              </a:schemeClr>
            </a:gs>
            <a:gs pos="19000">
              <a:schemeClr val="bg2">
                <a:lumMod val="75000"/>
              </a:schemeClr>
            </a:gs>
            <a:gs pos="10000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43200" y="685800"/>
            <a:ext cx="5486400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600" dirty="0" smtClean="0">
                <a:latin typeface="+mj-lt"/>
              </a:rPr>
              <a:t>SWOT Analysis</a:t>
            </a:r>
            <a:endParaRPr lang="en-US" sz="4600" dirty="0">
              <a:latin typeface="+mj-lt"/>
            </a:endParaRPr>
          </a:p>
        </p:txBody>
      </p:sp>
      <p:pic>
        <p:nvPicPr>
          <p:cNvPr id="4" name="Picture 3" descr="Swot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6" r="48372"/>
          <a:stretch/>
        </p:blipFill>
        <p:spPr>
          <a:xfrm>
            <a:off x="381000" y="1447800"/>
            <a:ext cx="4082660" cy="5223924"/>
          </a:xfrm>
          <a:prstGeom prst="rect">
            <a:avLst/>
          </a:prstGeom>
        </p:spPr>
      </p:pic>
      <p:pic>
        <p:nvPicPr>
          <p:cNvPr id="6" name="Picture 5" descr="Swot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81" r="9214"/>
          <a:stretch/>
        </p:blipFill>
        <p:spPr>
          <a:xfrm>
            <a:off x="4800600" y="1447800"/>
            <a:ext cx="3694333" cy="522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8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6237">
              <a:schemeClr val="bg2">
                <a:lumMod val="75000"/>
              </a:schemeClr>
            </a:gs>
            <a:gs pos="0">
              <a:schemeClr val="bg2">
                <a:lumMod val="75000"/>
              </a:schemeClr>
            </a:gs>
            <a:gs pos="19000">
              <a:schemeClr val="bg2">
                <a:lumMod val="75000"/>
              </a:schemeClr>
            </a:gs>
            <a:gs pos="10000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76401"/>
            <a:ext cx="8108727" cy="4648200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83" y="1676400"/>
            <a:ext cx="6962775" cy="449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42" y="3657600"/>
            <a:ext cx="8777515" cy="228581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42" y="1311289"/>
            <a:ext cx="8511284" cy="2596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43200" y="685800"/>
            <a:ext cx="5486400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600" dirty="0" smtClean="0">
                <a:latin typeface="+mj-lt"/>
              </a:rPr>
              <a:t>Financial Analysis</a:t>
            </a:r>
            <a:endParaRPr lang="en-US" sz="46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7000" y="685800"/>
            <a:ext cx="1828800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600" dirty="0" smtClean="0">
                <a:latin typeface="+mj-lt"/>
              </a:rPr>
              <a:t>Cont.</a:t>
            </a:r>
            <a:endParaRPr lang="en-US" sz="4600" dirty="0">
              <a:latin typeface="+mj-lt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2438400" y="2514600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66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7671E-6 3.33025E-6 L -0.16016 -0.00278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17" y="-13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2.77457E-6 L 5.55112E-17 0.12208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1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0.12208 L 5.55112E-17 0.25526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6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0.25526 L 5.55112E-17 0.32185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0.32185 L 5.55112E-17 0.39954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0.39977 L 5.55112E-17 0.46636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0.46636 L 5.55112E-17 0.52208 " pathEditMode="relative" rAng="0" ptsTypes="AA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3" presetClass="path" presetSubtype="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52208 L 0.26667 0.52208 " pathEditMode="relative" rAng="0" ptsTypes="AA">
                                      <p:cBhvr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gradFill flip="none" rotWithShape="1">
          <a:gsLst>
            <a:gs pos="6237">
              <a:schemeClr val="bg2">
                <a:lumMod val="75000"/>
              </a:schemeClr>
            </a:gs>
            <a:gs pos="0">
              <a:schemeClr val="bg2">
                <a:lumMod val="75000"/>
              </a:schemeClr>
            </a:gs>
            <a:gs pos="19000">
              <a:schemeClr val="bg2">
                <a:lumMod val="75000"/>
              </a:schemeClr>
            </a:gs>
            <a:gs pos="10000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Investor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25053196"/>
              </p:ext>
            </p:extLst>
          </p:nvPr>
        </p:nvGraphicFramePr>
        <p:xfrm>
          <a:off x="152400" y="1295400"/>
          <a:ext cx="84582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771570" y="3059369"/>
            <a:ext cx="3534229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b="1" u="sng" dirty="0" smtClean="0">
                <a:solidFill>
                  <a:schemeClr val="bg1"/>
                </a:solidFill>
              </a:rPr>
              <a:t>Equity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Profit Projected- $490,000 (By year 5)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Giving up $245K for $100K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Decision making power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Majority share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Doesn’t need it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71600" y="3059369"/>
            <a:ext cx="30189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More Immediate Capital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Less personal </a:t>
            </a:r>
            <a:r>
              <a:rPr lang="en-US" sz="2000" dirty="0">
                <a:solidFill>
                  <a:schemeClr val="bg1"/>
                </a:solidFill>
              </a:rPr>
              <a:t>f</a:t>
            </a:r>
            <a:r>
              <a:rPr lang="en-US" sz="2000" dirty="0" smtClean="0">
                <a:solidFill>
                  <a:schemeClr val="bg1"/>
                </a:solidFill>
              </a:rPr>
              <a:t>inancial </a:t>
            </a:r>
            <a:r>
              <a:rPr lang="en-US" sz="2000" dirty="0">
                <a:solidFill>
                  <a:schemeClr val="bg1"/>
                </a:solidFill>
              </a:rPr>
              <a:t>r</a:t>
            </a:r>
            <a:r>
              <a:rPr lang="en-US" sz="2000" dirty="0" smtClean="0">
                <a:solidFill>
                  <a:schemeClr val="bg1"/>
                </a:solidFill>
              </a:rPr>
              <a:t>isk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Networking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Potential industry </a:t>
            </a:r>
            <a:r>
              <a:rPr lang="en-US" sz="2000" dirty="0">
                <a:solidFill>
                  <a:schemeClr val="bg1"/>
                </a:solidFill>
              </a:rPr>
              <a:t>e</a:t>
            </a:r>
            <a:r>
              <a:rPr lang="en-US" sz="2000" dirty="0" smtClean="0">
                <a:solidFill>
                  <a:schemeClr val="bg1"/>
                </a:solidFill>
              </a:rPr>
              <a:t>xpert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33284" y="2536149"/>
            <a:ext cx="2895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Advantages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90883" y="2561327"/>
            <a:ext cx="2895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Disadvantages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857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s-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7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4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pitchFamily="34" charset="0"/>
              </a:rPr>
              <a:t>The Scenario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02559" y="2895600"/>
            <a:ext cx="56912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Times New Roman"/>
                <a:cs typeface="Times New Roman"/>
              </a:rPr>
              <a:t>Smith Sporting Goods </a:t>
            </a:r>
            <a:endParaRPr lang="en-US" sz="48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0511" y="3810000"/>
            <a:ext cx="5195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Wishes to operate for 5 more years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2140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The Problem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66800" y="4554533"/>
            <a:ext cx="11514923" cy="1604967"/>
            <a:chOff x="176565" y="2811804"/>
            <a:chExt cx="11514923" cy="1604967"/>
          </a:xfrm>
        </p:grpSpPr>
        <p:sp>
          <p:nvSpPr>
            <p:cNvPr id="10" name="Rectangle 9"/>
            <p:cNvSpPr/>
            <p:nvPr/>
          </p:nvSpPr>
          <p:spPr>
            <a:xfrm>
              <a:off x="176565" y="2811806"/>
              <a:ext cx="2599523" cy="160496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9091965" y="2811804"/>
              <a:ext cx="2599523" cy="16049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9370" tIns="39370" rIns="39370" bIns="39370" numCol="1" spcCol="1270" anchor="t" anchorCtr="0">
              <a:noAutofit/>
            </a:bodyPr>
            <a:lstStyle/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2400" kern="1200" dirty="0" smtClean="0">
                  <a:latin typeface="Calibri" pitchFamily="34" charset="0"/>
                </a:rPr>
                <a:t>Current inventory is haphazard</a:t>
              </a:r>
              <a:endParaRPr lang="en-US" sz="2400" kern="1200" dirty="0"/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2400" kern="1200" dirty="0" smtClean="0">
                  <a:latin typeface="Calibri" pitchFamily="34" charset="0"/>
                </a:rPr>
                <a:t>Marketing is unfocused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24045" y="1143000"/>
            <a:ext cx="5462145" cy="32352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594" y="7086600"/>
            <a:ext cx="2386756" cy="241528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134600" y="4572000"/>
            <a:ext cx="2602646" cy="160496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9370" tIns="39370" rIns="39370" bIns="39370" numCol="1" spcCol="1270" anchor="t" anchorCtr="0">
            <a:noAutofit/>
          </a:bodyPr>
          <a:lstStyle/>
          <a:p>
            <a:pPr lvl="0" algn="l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100" kern="1200" dirty="0" smtClean="0">
                <a:latin typeface="Calibri" pitchFamily="34" charset="0"/>
              </a:rPr>
              <a:t>Buyer power</a:t>
            </a:r>
            <a:endParaRPr lang="en-US" sz="3100" kern="1200" dirty="0"/>
          </a:p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400" kern="1200" dirty="0" smtClean="0">
                <a:latin typeface="Calibri" pitchFamily="34" charset="0"/>
              </a:rPr>
              <a:t>Have better prices</a:t>
            </a:r>
          </a:p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400" kern="1200" dirty="0" smtClean="0">
                <a:latin typeface="Calibri" pitchFamily="34" charset="0"/>
              </a:rPr>
              <a:t>More options</a:t>
            </a:r>
          </a:p>
        </p:txBody>
      </p:sp>
    </p:spTree>
    <p:extLst>
      <p:ext uri="{BB962C8B-B14F-4D97-AF65-F5344CB8AC3E}">
        <p14:creationId xmlns:p14="http://schemas.microsoft.com/office/powerpoint/2010/main" val="25640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9.24855E-7 L 0.61111 0.01965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556" y="97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48148E-6 L -0.98785 0.01898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392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1.27168E-6 L 0.00035 -0.78613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3930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16 -0.00787 L -0.48768 1.11111E-6 " pathEditMode="relative" rAng="0" ptsTypes="AA">
                                      <p:cBhvr>
                                        <p:cTn id="1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5" y="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The Problem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52400" y="1295400"/>
            <a:ext cx="7981101" cy="5033965"/>
            <a:chOff x="152400" y="1295400"/>
            <a:chExt cx="7981101" cy="5033965"/>
          </a:xfrm>
        </p:grpSpPr>
        <p:grpSp>
          <p:nvGrpSpPr>
            <p:cNvPr id="9" name="Group 8"/>
            <p:cNvGrpSpPr/>
            <p:nvPr/>
          </p:nvGrpSpPr>
          <p:grpSpPr>
            <a:xfrm>
              <a:off x="914400" y="4554535"/>
              <a:ext cx="2751923" cy="1774830"/>
              <a:chOff x="24165" y="2811806"/>
              <a:chExt cx="2751923" cy="1774830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176565" y="2811806"/>
                <a:ext cx="2599523" cy="1604965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1" name="Rectangle 10"/>
              <p:cNvSpPr/>
              <p:nvPr/>
            </p:nvSpPr>
            <p:spPr>
              <a:xfrm>
                <a:off x="24165" y="2981671"/>
                <a:ext cx="2599523" cy="160496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9370" tIns="39370" rIns="39370" bIns="39370" numCol="1" spcCol="1270" anchor="t" anchorCtr="0">
                <a:noAutofit/>
              </a:bodyPr>
              <a:lstStyle/>
              <a:p>
                <a:pPr marL="228600" lvl="1" indent="-22860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2400" kern="1200" dirty="0" smtClean="0">
                    <a:latin typeface="Calibri" pitchFamily="34" charset="0"/>
                  </a:rPr>
                  <a:t>Current inventory is haphazard</a:t>
                </a:r>
                <a:endParaRPr lang="en-US" sz="2400" kern="1200" dirty="0"/>
              </a:p>
              <a:p>
                <a:pPr marL="228600" lvl="1" indent="-22860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2400" kern="1200" dirty="0" smtClean="0">
                    <a:latin typeface="Calibri" pitchFamily="34" charset="0"/>
                  </a:rPr>
                  <a:t>Marketing is unfocused</a:t>
                </a:r>
              </a:p>
            </p:txBody>
          </p:sp>
        </p:grpSp>
        <p:sp>
          <p:nvSpPr>
            <p:cNvPr id="14" name="Rectangle 13"/>
            <p:cNvSpPr/>
            <p:nvPr/>
          </p:nvSpPr>
          <p:spPr>
            <a:xfrm>
              <a:off x="5530855" y="4554535"/>
              <a:ext cx="2602646" cy="16049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9370" tIns="39370" rIns="39370" bIns="39370" numCol="1" spcCol="1270" anchor="t" anchorCtr="0">
              <a:noAutofit/>
            </a:bodyPr>
            <a:lstStyle/>
            <a:p>
              <a:pPr lvl="0" algn="l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100" kern="1200" dirty="0" smtClean="0">
                  <a:latin typeface="Calibri" pitchFamily="34" charset="0"/>
                </a:rPr>
                <a:t>Buyer power</a:t>
              </a:r>
              <a:endParaRPr lang="en-US" sz="3100" kern="1200" dirty="0"/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2400" kern="1200" dirty="0" smtClean="0">
                  <a:latin typeface="Calibri" pitchFamily="34" charset="0"/>
                </a:rPr>
                <a:t>Have better prices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2400" kern="1200" dirty="0" smtClean="0">
                  <a:latin typeface="Calibri" pitchFamily="34" charset="0"/>
                </a:rPr>
                <a:t>More options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1295400"/>
              <a:ext cx="5462145" cy="323527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8800" y="1676400"/>
              <a:ext cx="2386756" cy="2415283"/>
            </a:xfrm>
            <a:prstGeom prst="rect">
              <a:avLst/>
            </a:prstGeom>
          </p:spPr>
        </p:pic>
      </p:grpSp>
      <p:sp>
        <p:nvSpPr>
          <p:cNvPr id="13" name="Title 1"/>
          <p:cNvSpPr txBox="1">
            <a:spLocks/>
          </p:cNvSpPr>
          <p:nvPr/>
        </p:nvSpPr>
        <p:spPr>
          <a:xfrm>
            <a:off x="9372600" y="228600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lvl1pPr marL="54864" algn="r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The Solution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03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3.16216E-6 L -1.03367 0.001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649" y="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8149E-6 -2.1316E-6 L -1.00087 -0.000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35" y="-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3067E-6 -0.00186 L -0.97534 0.0037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767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pitchFamily="34" charset="0"/>
              </a:rPr>
              <a:t>The Solution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80080" y="2133600"/>
            <a:ext cx="5676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latin typeface="Broadway" pitchFamily="82" charset="0"/>
                <a:cs typeface="Braggadocio"/>
              </a:rPr>
              <a:t>Specialize</a:t>
            </a:r>
            <a:endParaRPr lang="en-US" sz="6600" dirty="0">
              <a:latin typeface="Broadway" pitchFamily="82" charset="0"/>
              <a:cs typeface="Braggadoci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4600" y="1524000"/>
            <a:ext cx="411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Mr. Smith must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66908" y="3429000"/>
            <a:ext cx="281018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Find his niche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2450265" y="4191000"/>
            <a:ext cx="424346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Higher profit margins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787007" y="7010400"/>
            <a:ext cx="5569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latin typeface="Broadway" pitchFamily="82" charset="0"/>
                <a:cs typeface="Braggadocio"/>
              </a:rPr>
              <a:t>Demographics</a:t>
            </a:r>
            <a:endParaRPr lang="en-US" sz="5400" dirty="0">
              <a:latin typeface="Broadway" pitchFamily="82" charset="0"/>
              <a:cs typeface="Braggadoci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02037" y="6705600"/>
            <a:ext cx="373992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Focus marketing to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6342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2371E-7 8.69968E-7 L -5.52371E-7 -0.23392 " pathEditMode="relative" rAng="0" ptsTypes="AA">
                                      <p:cBhvr>
                                        <p:cTn id="23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70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2371E-7 -1.50856E-6 L -5.52371E-7 -0.26492 " pathEditMode="relative" rAng="0" ptsTypes="AA">
                                      <p:cBhvr>
                                        <p:cTn id="25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2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3" grpId="1"/>
      <p:bldP spid="4" grpId="1"/>
      <p:bldP spid="5" grpId="0"/>
      <p:bldP spid="5" grpId="1"/>
      <p:bldP spid="8" grpId="0"/>
      <p:bldP spid="8" grpId="1"/>
      <p:bldP spid="6" grpId="0"/>
      <p:bldP spid="6" grpId="1"/>
      <p:bldP spid="7" grpId="0"/>
      <p:bldP spid="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9540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Calibri" pitchFamily="34" charset="0"/>
              </a:rPr>
              <a:t>Market Research</a:t>
            </a:r>
            <a:endParaRPr lang="en-US" dirty="0">
              <a:latin typeface="Calibri" pitchFamily="34" charset="0"/>
            </a:endParaRPr>
          </a:p>
        </p:txBody>
      </p:sp>
      <p:pic>
        <p:nvPicPr>
          <p:cNvPr id="5" name="Picture 2" descr="C:\Users\Scott Emmons\Desktop\SBM Industry Graph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4" t="16887" r="10455" b="5367"/>
          <a:stretch/>
        </p:blipFill>
        <p:spPr bwMode="auto">
          <a:xfrm>
            <a:off x="562231" y="1600200"/>
            <a:ext cx="7972169" cy="4953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56" y="1295398"/>
            <a:ext cx="8600746" cy="5217745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898999" y="1521539"/>
            <a:ext cx="7425492" cy="5336461"/>
            <a:chOff x="9867900" y="990600"/>
            <a:chExt cx="7833326" cy="580354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13"/>
            <a:stretch/>
          </p:blipFill>
          <p:spPr>
            <a:xfrm>
              <a:off x="9867900" y="1824049"/>
              <a:ext cx="7833326" cy="4970093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1574763" y="990600"/>
              <a:ext cx="4495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/>
                <a:t>Industry Sectors</a:t>
              </a:r>
              <a:endParaRPr lang="en-US" sz="36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867900" y="5866812"/>
              <a:ext cx="24003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MARKETLINE</a:t>
              </a:r>
              <a:endParaRPr lang="en-US" sz="2000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3648E-6 2.30396E-6 L 2.53648E-6 0.2276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3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798637"/>
            <a:ext cx="8229600" cy="452628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92100" indent="-292100" algn="l" rtl="0" eaLnBrk="1" latinLnBrk="0" hangingPunct="1">
              <a:spcBef>
                <a:spcPts val="0"/>
              </a:spcBef>
              <a:buClr>
                <a:schemeClr val="accent1"/>
              </a:buClr>
              <a:buSzPct val="70000"/>
              <a:buFont typeface="Wingdings 2"/>
              <a:buChar char="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rtl="0" eaLnBrk="1" latinLnBrk="0" hangingPunct="1">
              <a:spcBef>
                <a:spcPts val="400"/>
              </a:spcBef>
              <a:buClr>
                <a:schemeClr val="accent2"/>
              </a:buClr>
              <a:buSzPct val="90000"/>
              <a:buFontTx/>
              <a:buChar char="•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192024" algn="l" rtl="0" eaLnBrk="1" latinLnBrk="0" hangingPunct="1">
              <a:spcBef>
                <a:spcPts val="400"/>
              </a:spcBef>
              <a:buClr>
                <a:schemeClr val="accent3"/>
              </a:buClr>
              <a:buSzPct val="100000"/>
              <a:buFont typeface="Wingdings 2"/>
              <a:buChar char="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rtl="0" eaLnBrk="1" latinLnBrk="0" hangingPunct="1">
              <a:spcBef>
                <a:spcPts val="400"/>
              </a:spcBef>
              <a:buClr>
                <a:schemeClr val="accent3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rtl="0" eaLnBrk="1" latinLnBrk="0" hangingPunct="1">
              <a:spcBef>
                <a:spcPts val="400"/>
              </a:spcBef>
              <a:buClr>
                <a:schemeClr val="accent3"/>
              </a:buClr>
              <a:buSzPct val="100000"/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73736" algn="l" rtl="0" eaLnBrk="1" latinLnBrk="0" hangingPunct="1">
              <a:spcBef>
                <a:spcPts val="400"/>
              </a:spcBef>
              <a:buClr>
                <a:schemeClr val="accent4"/>
              </a:buClr>
              <a:buFont typeface="Wingdings 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73736" algn="l" rtl="0" eaLnBrk="1" latinLnBrk="0" hangingPunct="1">
              <a:spcBef>
                <a:spcPts val="400"/>
              </a:spcBef>
              <a:buClr>
                <a:schemeClr val="accent4"/>
              </a:buClr>
              <a:buFont typeface="Wingdings 2"/>
              <a:buChar char="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73736" algn="l" rtl="0" eaLnBrk="1" latinLnBrk="0" hangingPunct="1">
              <a:spcBef>
                <a:spcPts val="400"/>
              </a:spcBef>
              <a:buClr>
                <a:schemeClr val="accent4"/>
              </a:buClr>
              <a:buFont typeface="Wingdings 2"/>
              <a:buChar char="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73736" algn="l" rtl="0" eaLnBrk="1" latinLnBrk="0" hangingPunct="1">
              <a:spcBef>
                <a:spcPts val="400"/>
              </a:spcBef>
              <a:buClr>
                <a:schemeClr val="accent4"/>
              </a:buClr>
              <a:buFont typeface="Wingdings 2"/>
              <a:buChar char="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dirty="0" smtClean="0"/>
              <a:t>The sporting goods industry grew 4.2% in 2011</a:t>
            </a:r>
            <a:r>
              <a:rPr lang="en-US" baseline="30000" dirty="0" smtClean="0"/>
              <a:t>1</a:t>
            </a:r>
          </a:p>
          <a:p>
            <a:pPr lvl="1"/>
            <a:r>
              <a:rPr lang="en-US" dirty="0" smtClean="0">
                <a:latin typeface="Calibri" pitchFamily="34" charset="0"/>
              </a:rPr>
              <a:t>$77 billion in wholesales</a:t>
            </a:r>
            <a:r>
              <a:rPr lang="en-US" baseline="30000" dirty="0" smtClean="0">
                <a:latin typeface="Calibri" pitchFamily="34" charset="0"/>
              </a:rPr>
              <a:t>1</a:t>
            </a:r>
            <a:endParaRPr lang="en-US" dirty="0" smtClean="0">
              <a:latin typeface="Calibri" pitchFamily="34" charset="0"/>
            </a:endParaRPr>
          </a:p>
          <a:p>
            <a:r>
              <a:rPr lang="en-US" dirty="0" smtClean="0">
                <a:latin typeface="Calibri" pitchFamily="34" charset="0"/>
              </a:rPr>
              <a:t>Apparel sales and athletic footwear account for over half of the industry</a:t>
            </a:r>
            <a:r>
              <a:rPr lang="en-US" baseline="30000" dirty="0" smtClean="0">
                <a:latin typeface="Calibri" pitchFamily="34" charset="0"/>
              </a:rPr>
              <a:t>1</a:t>
            </a:r>
            <a:endParaRPr lang="en-US" dirty="0" smtClean="0">
              <a:latin typeface="Calibri" pitchFamily="34" charset="0"/>
            </a:endParaRPr>
          </a:p>
          <a:p>
            <a:pPr lvl="1"/>
            <a:r>
              <a:rPr lang="en-US" dirty="0" smtClean="0">
                <a:latin typeface="Calibri" pitchFamily="34" charset="0"/>
              </a:rPr>
              <a:t>Apparel: $31.4 billion in 2011, up 3.4% from 2010</a:t>
            </a:r>
            <a:r>
              <a:rPr lang="en-US" baseline="30000" dirty="0" smtClean="0">
                <a:latin typeface="Calibri" pitchFamily="34" charset="0"/>
              </a:rPr>
              <a:t>1</a:t>
            </a:r>
          </a:p>
          <a:p>
            <a:pPr lvl="1"/>
            <a:r>
              <a:rPr lang="en-US" dirty="0" smtClean="0">
                <a:latin typeface="Calibri" pitchFamily="34" charset="0"/>
              </a:rPr>
              <a:t>Footwear: $13 billion in 2011, up 4.5% from 2010</a:t>
            </a:r>
            <a:r>
              <a:rPr lang="en-US" baseline="30000" dirty="0" smtClean="0">
                <a:latin typeface="Calibri" pitchFamily="34" charset="0"/>
              </a:rPr>
              <a:t>1</a:t>
            </a:r>
            <a:endParaRPr lang="en-US" dirty="0" smtClean="0">
              <a:latin typeface="Calibri" pitchFamily="34" charset="0"/>
            </a:endParaRPr>
          </a:p>
          <a:p>
            <a:r>
              <a:rPr lang="en-US" dirty="0" smtClean="0">
                <a:latin typeface="Calibri" pitchFamily="34" charset="0"/>
              </a:rPr>
              <a:t>Adventure sports equipment leading industry sector at 33.8% in sales</a:t>
            </a:r>
            <a:r>
              <a:rPr lang="en-US" baseline="30000" dirty="0" smtClean="0">
                <a:latin typeface="Calibri" pitchFamily="34" charset="0"/>
              </a:rPr>
              <a:t>2</a:t>
            </a:r>
          </a:p>
          <a:p>
            <a:pPr marL="342900" indent="-342900">
              <a:buFont typeface="Wingdings 2"/>
              <a:buAutoNum type="arabicPeriod"/>
            </a:pPr>
            <a:r>
              <a:rPr lang="en-US" sz="1700" dirty="0" smtClean="0">
                <a:latin typeface="Calibri" pitchFamily="34" charset="0"/>
              </a:rPr>
              <a:t>First</a:t>
            </a:r>
            <a:r>
              <a:rPr lang="en-US" sz="1600" dirty="0" smtClean="0">
                <a:latin typeface="Calibri" pitchFamily="34" charset="0"/>
              </a:rPr>
              <a:t> Research Industry Profile Quarterly Update “Sporting Goods”</a:t>
            </a:r>
            <a:r>
              <a:rPr lang="en-US" dirty="0" smtClean="0">
                <a:latin typeface="Calibri" pitchFamily="34" charset="0"/>
              </a:rPr>
              <a:t> </a:t>
            </a:r>
          </a:p>
          <a:p>
            <a:pPr marL="342900" indent="-342900">
              <a:buFont typeface="Wingdings 2"/>
              <a:buAutoNum type="arabicPeriod"/>
            </a:pPr>
            <a:r>
              <a:rPr lang="en-US" sz="1700" dirty="0" smtClean="0">
                <a:latin typeface="Calibri" pitchFamily="34" charset="0"/>
              </a:rPr>
              <a:t> </a:t>
            </a:r>
            <a:r>
              <a:rPr lang="en-US" sz="1600" dirty="0" err="1" smtClean="0">
                <a:latin typeface="Calibri" pitchFamily="34" charset="0"/>
              </a:rPr>
              <a:t>MarketLine</a:t>
            </a:r>
            <a:r>
              <a:rPr lang="en-US" sz="1600" dirty="0" smtClean="0">
                <a:latin typeface="Calibri" pitchFamily="34" charset="0"/>
              </a:rPr>
              <a:t> “United States – Sports Equipment”</a:t>
            </a:r>
            <a:endParaRPr lang="en-US" sz="17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41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6"/>
          <a:stretch/>
        </p:blipFill>
        <p:spPr>
          <a:xfrm>
            <a:off x="609600" y="1676400"/>
            <a:ext cx="754152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2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oundr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</Template>
  <TotalTime>2013</TotalTime>
  <Words>471</Words>
  <Application>Microsoft Office PowerPoint</Application>
  <PresentationFormat>On-screen Show (4:3)</PresentationFormat>
  <Paragraphs>136</Paragraphs>
  <Slides>29</Slides>
  <Notes>4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Foundry</vt:lpstr>
      <vt:lpstr>PowerPoint Presentation</vt:lpstr>
      <vt:lpstr> </vt:lpstr>
      <vt:lpstr>The Scenario</vt:lpstr>
      <vt:lpstr>The Problem</vt:lpstr>
      <vt:lpstr>The Problem</vt:lpstr>
      <vt:lpstr>The Solution</vt:lpstr>
      <vt:lpstr>Market Research</vt:lpstr>
      <vt:lpstr>PowerPoint Presentation</vt:lpstr>
      <vt:lpstr>Location</vt:lpstr>
      <vt:lpstr>Location</vt:lpstr>
      <vt:lpstr>Demographics </vt:lpstr>
      <vt:lpstr>Demographics</vt:lpstr>
      <vt:lpstr>Our Proposal</vt:lpstr>
      <vt:lpstr>PowerPoint Presentation</vt:lpstr>
      <vt:lpstr> </vt:lpstr>
      <vt:lpstr> </vt:lpstr>
      <vt:lpstr> </vt:lpstr>
      <vt:lpstr>PowerPoint Presentation</vt:lpstr>
      <vt:lpstr>PowerPoint Presentation</vt:lpstr>
      <vt:lpstr> </vt:lpstr>
      <vt:lpstr> </vt:lpstr>
      <vt:lpstr> </vt:lpstr>
      <vt:lpstr> </vt:lpstr>
      <vt:lpstr> </vt:lpstr>
      <vt:lpstr> </vt:lpstr>
      <vt:lpstr> </vt:lpstr>
      <vt:lpstr> </vt:lpstr>
      <vt:lpstr>Additional Investor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Two Roads Consulting Firm</dc:title>
  <dc:creator>lori frye</dc:creator>
  <cp:lastModifiedBy>Scott Emmons</cp:lastModifiedBy>
  <cp:revision>182</cp:revision>
  <dcterms:created xsi:type="dcterms:W3CDTF">2013-01-07T16:28:08Z</dcterms:created>
  <dcterms:modified xsi:type="dcterms:W3CDTF">2013-05-28T00:15:59Z</dcterms:modified>
</cp:coreProperties>
</file>